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7" r:id="rId2"/>
    <p:sldId id="299" r:id="rId3"/>
    <p:sldId id="263" r:id="rId4"/>
    <p:sldId id="294" r:id="rId5"/>
    <p:sldId id="264" r:id="rId6"/>
    <p:sldId id="295" r:id="rId7"/>
    <p:sldId id="265" r:id="rId8"/>
    <p:sldId id="266" r:id="rId9"/>
    <p:sldId id="303" r:id="rId10"/>
    <p:sldId id="267" r:id="rId11"/>
    <p:sldId id="298" r:id="rId12"/>
    <p:sldId id="276" r:id="rId13"/>
    <p:sldId id="278" r:id="rId14"/>
    <p:sldId id="304" r:id="rId15"/>
    <p:sldId id="293" r:id="rId16"/>
    <p:sldId id="30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6699FF"/>
    <a:srgbClr val="3333CC"/>
    <a:srgbClr val="0033CC"/>
    <a:srgbClr val="EA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103" d="100"/>
          <a:sy n="103" d="100"/>
        </p:scale>
        <p:origin x="23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82D19-B02F-4374-A390-7BAF70BA593B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A2F36-A623-4A3D-972A-837F2C84B0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8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eshka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Составлена динамическая карта киберугроз - Информационная безопасность, HostExploit, исследования, вредоносное ПО, новый сервис,"/>
          <p:cNvPicPr>
            <a:picLocks noChangeAspect="1" noChangeArrowheads="1"/>
          </p:cNvPicPr>
          <p:nvPr/>
        </p:nvPicPr>
        <p:blipFill>
          <a:blip r:embed="rId2" cstate="print">
            <a:lum bright="2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60196" y="785794"/>
            <a:ext cx="8640960" cy="94149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Безопасный интернет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4581128"/>
            <a:ext cx="3672408" cy="40011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Презентация подготовлена для конкурса </a:t>
            </a:r>
            <a:r>
              <a:rPr lang="ru-RU" dirty="0" smtClean="0"/>
              <a:t>«</a:t>
            </a:r>
            <a:r>
              <a:rPr lang="ru-RU" dirty="0" err="1" smtClean="0"/>
              <a:t>Интернешка</a:t>
            </a:r>
            <a:r>
              <a:rPr lang="ru-RU" dirty="0" smtClean="0"/>
              <a:t>»  </a:t>
            </a:r>
            <a:r>
              <a:rPr lang="ru-RU" dirty="0" smtClean="0">
                <a:hlinkClick r:id="rId3"/>
              </a:rPr>
              <a:t>http</a:t>
            </a:r>
            <a:r>
              <a:rPr lang="ru-RU" dirty="0">
                <a:hlinkClick r:id="rId3"/>
              </a:rPr>
              <a:t>://interneshka.org/</a:t>
            </a:r>
            <a:r>
              <a:rPr lang="ru-RU" dirty="0"/>
              <a:t>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antik47.rusedu.net/gallery/3117/6964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4"/>
            <a:ext cx="9167873" cy="68853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-2738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Материалы </a:t>
            </a:r>
          </a:p>
          <a:p>
            <a:pPr algn="ctr">
              <a:defRPr/>
            </a:pPr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Нежелательного содержания</a:t>
            </a:r>
            <a:endParaRPr lang="ru-RU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3" name="Рисунок 3" descr="1272261657_26017_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1772816"/>
            <a:ext cx="3312368" cy="345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923928" y="1772816"/>
            <a:ext cx="47525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К  материалам нежелательного содержания относятся: материалы порнографического, ненавистнического содержания, материалы суицидальной направленности, сектантскими материалы, материалы с  ненормативной лексикой.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antik47.rusedu.net/gallery/3117/6964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4"/>
            <a:ext cx="9167873" cy="68853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-2738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Материалы </a:t>
            </a:r>
          </a:p>
          <a:p>
            <a:pPr algn="ctr">
              <a:defRPr/>
            </a:pPr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Нежелательного содержания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2776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Используйте средства фильтрации нежелательного материала (например, MSN </a:t>
            </a:r>
            <a:r>
              <a:rPr lang="ru-RU" sz="2400" b="1" dirty="0" err="1" smtClean="0">
                <a:latin typeface="Calibri" pitchFamily="34" charset="0"/>
                <a:cs typeface="Times New Roman" pitchFamily="18" charset="0"/>
              </a:rPr>
              <a:t>Premium’s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Calibri" pitchFamily="34" charset="0"/>
                <a:cs typeface="Times New Roman" pitchFamily="18" charset="0"/>
              </a:rPr>
              <a:t>Parental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Controls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 или встроенные в </a:t>
            </a: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Internet Explorer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®). Научитесь критически относиться к содержанию онлайновых материалов и не доверять им.</a:t>
            </a:r>
            <a:endParaRPr lang="ru-RU" sz="2400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2290" name="Picture 2" descr="HotNews Home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26782"/>
            <a:ext cx="5616624" cy="32406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179512" y="6165304"/>
            <a:ext cx="576064" cy="457200"/>
          </a:xfrm>
          <a:prstGeom prst="leftArrow">
            <a:avLst/>
          </a:prstGeom>
          <a:solidFill>
            <a:srgbClr val="66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uryagroup.ru/ppt/imgs/5604b1bfb8976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363272" cy="3701008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4400" dirty="0" smtClean="0">
                <a:solidFill>
                  <a:srgbClr val="002060"/>
                </a:solidFill>
              </a:rPr>
              <a:t>Мы хотим, чтоб Интернет, 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Был Вам другом много лет! 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Будешь знать </a:t>
            </a:r>
            <a:r>
              <a:rPr lang="ru-RU" sz="4400" i="1" dirty="0" smtClean="0">
                <a:solidFill>
                  <a:srgbClr val="002060"/>
                </a:solidFill>
              </a:rPr>
              <a:t>пять правил этих </a:t>
            </a:r>
            <a:r>
              <a:rPr lang="ru-RU" sz="4400" dirty="0" smtClean="0">
                <a:solidFill>
                  <a:srgbClr val="002060"/>
                </a:solidFill>
              </a:rPr>
              <a:t>—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Смело плавай в Интернете! 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-36512" y="1124744"/>
            <a:ext cx="4536504" cy="1468760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«Если что-то непонятно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страшно или неприятно,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Быстро к взрослым поспеши,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Расскажи и покажи.»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5816" y="385500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Запомните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48472" y="1118354"/>
            <a:ext cx="4572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«Как и всюду на планете, 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Есть опасность в интернете. 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Мы опасность исключаем, 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Если фильтры подключаем.»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496" y="3062570"/>
            <a:ext cx="4572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 «Не хочу попасть в беду —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Антивирус заведу! 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Всем, кто ходит в интернет, 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Пригодится наш совет.»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2990562"/>
            <a:ext cx="4572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«Злые люди в Интернете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Расставляют свои сети. 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С незнакомыми людьми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Ты на встречу не иди!»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4653136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«Чтобы вор к нам не пришёл, 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И чужой нас не нашёл, 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Телефон свой, адрес, фото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В интернет не помещай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И другим не сообщай.» </a:t>
            </a:r>
          </a:p>
        </p:txBody>
      </p:sp>
      <p:sp>
        <p:nvSpPr>
          <p:cNvPr id="13" name="Стрелка влево 12">
            <a:hlinkClick r:id="rId2" action="ppaction://hlinksldjump"/>
          </p:cNvPr>
          <p:cNvSpPr/>
          <p:nvPr/>
        </p:nvSpPr>
        <p:spPr>
          <a:xfrm>
            <a:off x="107504" y="6237312"/>
            <a:ext cx="575320" cy="457200"/>
          </a:xfrm>
          <a:prstGeom prst="leftArrow">
            <a:avLst/>
          </a:prstGeom>
          <a:solidFill>
            <a:srgbClr val="66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" name="Picture 6" descr="Политика и Сеть More Intelligent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836712"/>
            <a:ext cx="1800200" cy="1837525"/>
          </a:xfrm>
          <a:prstGeom prst="rect">
            <a:avLst/>
          </a:prstGeom>
          <a:noFill/>
        </p:spPr>
      </p:pic>
      <p:pic>
        <p:nvPicPr>
          <p:cNvPr id="15" name="Picture 4" descr="KeysMegaPack 2010 (Ключи к популярным антивирусам) на 18.12.2010. Скачать бесплатно KeysMegaPack 2010 (Ключи к популярным антив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776692"/>
            <a:ext cx="2016224" cy="1948452"/>
          </a:xfrm>
          <a:prstGeom prst="rect">
            <a:avLst/>
          </a:prstGeom>
          <a:noFill/>
        </p:spPr>
      </p:pic>
      <p:pic>
        <p:nvPicPr>
          <p:cNvPr id="16" name="Picture 2" descr="Новости NEWSru.com :: В Великобритании хотят создать Фонд по надзору за интернето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971600" y="908720"/>
            <a:ext cx="2664296" cy="1837923"/>
          </a:xfrm>
          <a:prstGeom prst="rect">
            <a:avLst/>
          </a:prstGeom>
          <a:noFill/>
        </p:spPr>
      </p:pic>
      <p:pic>
        <p:nvPicPr>
          <p:cNvPr id="17" name="Picture 2" descr="http://im1-tub-ru.yandex.net/i?id=b438ea939829c2631032f9823e4fc041-24-144&amp;n=21"/>
          <p:cNvPicPr>
            <a:picLocks noChangeAspect="1" noChangeArrowheads="1"/>
          </p:cNvPicPr>
          <p:nvPr/>
        </p:nvPicPr>
        <p:blipFill>
          <a:blip r:embed="rId6" cstate="print"/>
          <a:srcRect b="11111"/>
          <a:stretch>
            <a:fillRect/>
          </a:stretch>
        </p:blipFill>
        <p:spPr bwMode="auto">
          <a:xfrm>
            <a:off x="5076056" y="2708920"/>
            <a:ext cx="2808312" cy="1872208"/>
          </a:xfrm>
          <a:prstGeom prst="rect">
            <a:avLst/>
          </a:prstGeom>
          <a:noFill/>
        </p:spPr>
      </p:pic>
      <p:pic>
        <p:nvPicPr>
          <p:cNvPr id="4100" name="Picture 4" descr="Evil Retro Cartoon Brain Alien. Vector Illustration With Sim…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725144"/>
            <a:ext cx="4032448" cy="21192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6" grpId="0"/>
      <p:bldP spid="7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Стрелка влево 92">
            <a:hlinkClick r:id="rId2" action="ppaction://hlinksldjump"/>
          </p:cNvPr>
          <p:cNvSpPr/>
          <p:nvPr/>
        </p:nvSpPr>
        <p:spPr>
          <a:xfrm>
            <a:off x="107504" y="6212160"/>
            <a:ext cx="504056" cy="457200"/>
          </a:xfrm>
          <a:prstGeom prst="leftArrow">
            <a:avLst/>
          </a:prstGeom>
          <a:solidFill>
            <a:srgbClr val="66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2928934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5429264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928670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3429000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1928802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1428736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3929066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4929198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4429132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00496" y="2428868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428604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929058" y="13071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71438" y="71414"/>
            <a:ext cx="2786050" cy="1785926"/>
            <a:chOff x="71438" y="71438"/>
            <a:chExt cx="2786050" cy="1785926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71438" y="71438"/>
              <a:ext cx="2643174" cy="1785926"/>
            </a:xfrm>
            <a:prstGeom prst="roundRect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2844" y="103038"/>
              <a:ext cx="271464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r>
                <a:rPr lang="en-US" b="1" dirty="0" smtClean="0">
                  <a:latin typeface="Calibri" pitchFamily="34" charset="0"/>
                  <a:cs typeface="Times New Roman" pitchFamily="18" charset="0"/>
                </a:rPr>
                <a:t>) </a:t>
              </a:r>
              <a:r>
                <a:rPr lang="ru-RU" b="1" dirty="0" smtClean="0">
                  <a:latin typeface="Calibri" pitchFamily="34" charset="0"/>
                  <a:cs typeface="Times New Roman" pitchFamily="18" charset="0"/>
                </a:rPr>
                <a:t>Это явление, когда некое лицо покупает одну лицензированную копию программы и загружает ее на несколько машин.</a:t>
              </a:r>
              <a:r>
                <a:rPr lang="ru-RU" b="1" dirty="0" smtClean="0"/>
                <a:t> </a:t>
              </a:r>
              <a:endParaRPr lang="ru-RU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071934" y="436506"/>
            <a:ext cx="28575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</a:t>
            </a:r>
          </a:p>
          <a:p>
            <a:r>
              <a:rPr lang="ru-RU" sz="3200" dirty="0" smtClean="0"/>
              <a:t>О</a:t>
            </a:r>
          </a:p>
          <a:p>
            <a:r>
              <a:rPr lang="ru-RU" sz="3200" dirty="0" smtClean="0"/>
              <a:t>Ф</a:t>
            </a:r>
          </a:p>
          <a:p>
            <a:r>
              <a:rPr lang="ru-RU" sz="3200" dirty="0" smtClean="0"/>
              <a:t>Т</a:t>
            </a:r>
          </a:p>
          <a:p>
            <a:r>
              <a:rPr lang="ru-RU" sz="3200" dirty="0" smtClean="0"/>
              <a:t>Л</a:t>
            </a:r>
          </a:p>
          <a:p>
            <a:r>
              <a:rPr lang="ru-RU" sz="3200" dirty="0" smtClean="0"/>
              <a:t>И</a:t>
            </a:r>
          </a:p>
          <a:p>
            <a:r>
              <a:rPr lang="ru-RU" sz="3200" dirty="0" smtClean="0"/>
              <a:t>Ф</a:t>
            </a:r>
          </a:p>
          <a:p>
            <a:r>
              <a:rPr lang="ru-RU" sz="3200" dirty="0" smtClean="0"/>
              <a:t>Т</a:t>
            </a:r>
          </a:p>
          <a:p>
            <a:r>
              <a:rPr lang="ru-RU" sz="3200" dirty="0" smtClean="0"/>
              <a:t>И</a:t>
            </a:r>
          </a:p>
          <a:p>
            <a:r>
              <a:rPr lang="ru-RU" sz="3200" dirty="0" smtClean="0"/>
              <a:t>Н</a:t>
            </a:r>
          </a:p>
          <a:p>
            <a:r>
              <a:rPr lang="ru-RU" sz="3200" dirty="0" smtClean="0"/>
              <a:t>Г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000628" y="2928934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00034" y="2928934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00100" y="2928934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500166" y="2928934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000232" y="2928934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500562" y="2928934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500430" y="2928934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00034" y="2857496"/>
            <a:ext cx="7133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Л   Ж   Е   -    А   Н  Т         В   И   Р   У   С   Ы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000760" y="2928934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500694" y="2928934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" name="Группа 51"/>
          <p:cNvGrpSpPr/>
          <p:nvPr/>
        </p:nvGrpSpPr>
        <p:grpSpPr>
          <a:xfrm>
            <a:off x="-80558" y="0"/>
            <a:ext cx="3500430" cy="1857364"/>
            <a:chOff x="5724128" y="0"/>
            <a:chExt cx="3500430" cy="1857364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5857852" y="0"/>
              <a:ext cx="3286148" cy="1857364"/>
            </a:xfrm>
            <a:prstGeom prst="roundRect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724128" y="0"/>
              <a:ext cx="350043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atin typeface="Calibri" pitchFamily="34" charset="0"/>
                  <a:cs typeface="Times New Roman" pitchFamily="18" charset="0"/>
                </a:rPr>
                <a:t> Программа, которая маскируется под настоящий бесплатный антивирус или платный </a:t>
              </a:r>
              <a:r>
                <a:rPr lang="ru-RU" b="1" dirty="0" err="1" smtClean="0">
                  <a:latin typeface="Calibri" pitchFamily="34" charset="0"/>
                  <a:cs typeface="Times New Roman" pitchFamily="18" charset="0"/>
                </a:rPr>
                <a:t>антивирусник</a:t>
              </a:r>
              <a:r>
                <a:rPr lang="ru-RU" b="1" dirty="0" smtClean="0">
                  <a:latin typeface="Calibri" pitchFamily="34" charset="0"/>
                  <a:cs typeface="Times New Roman" pitchFamily="18" charset="0"/>
                </a:rPr>
                <a:t> (такой как антивирус </a:t>
              </a:r>
              <a:r>
                <a:rPr lang="ru-RU" b="1" dirty="0" err="1" smtClean="0">
                  <a:latin typeface="Calibri" pitchFamily="34" charset="0"/>
                  <a:cs typeface="Times New Roman" pitchFamily="18" charset="0"/>
                </a:rPr>
                <a:t>Касперского,НОД</a:t>
              </a:r>
              <a:r>
                <a:rPr lang="ru-RU" b="1" dirty="0" smtClean="0">
                  <a:latin typeface="Calibri" pitchFamily="34" charset="0"/>
                  <a:cs typeface="Times New Roman" pitchFamily="18" charset="0"/>
                </a:rPr>
                <a:t> 32 или </a:t>
              </a:r>
              <a:r>
                <a:rPr lang="ru-RU" b="1" dirty="0" err="1" smtClean="0">
                  <a:latin typeface="Calibri" pitchFamily="34" charset="0"/>
                  <a:cs typeface="Times New Roman" pitchFamily="18" charset="0"/>
                </a:rPr>
                <a:t>Аваст</a:t>
              </a:r>
              <a:r>
                <a:rPr lang="ru-RU" b="1" dirty="0" smtClean="0">
                  <a:latin typeface="Calibri" pitchFamily="34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7000892" y="2928934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500826" y="2928934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000364" y="2928934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500298" y="2928934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285720" y="27739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5868144" y="5085184"/>
            <a:ext cx="3096344" cy="1556792"/>
            <a:chOff x="107504" y="4968552"/>
            <a:chExt cx="3096344" cy="1556792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107504" y="5013176"/>
              <a:ext cx="2952328" cy="1512168"/>
            </a:xfrm>
            <a:prstGeom prst="roundRect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07504" y="4968552"/>
              <a:ext cx="309634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atin typeface="Calibri" pitchFamily="34" charset="0"/>
                  <a:cs typeface="Times New Roman" pitchFamily="18" charset="0"/>
                </a:rPr>
                <a:t>Вид вредоносного программного обеспечения, способного создавать копии самого себя и внедряться в код других программ</a:t>
              </a: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4499992" y="4437112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491880" y="4437112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508104" y="4437112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004048" y="4437112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3562450" y="4365104"/>
            <a:ext cx="2449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         Р   У   С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275856" y="42930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76056" y="908720"/>
            <a:ext cx="41229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</a:t>
            </a:r>
          </a:p>
          <a:p>
            <a:r>
              <a:rPr lang="ru-RU" sz="3200" dirty="0" smtClean="0"/>
              <a:t>Е</a:t>
            </a:r>
          </a:p>
          <a:p>
            <a:r>
              <a:rPr lang="ru-RU" sz="3200" dirty="0" smtClean="0"/>
              <a:t>Р</a:t>
            </a:r>
          </a:p>
          <a:p>
            <a:r>
              <a:rPr lang="ru-RU" sz="3200" dirty="0" smtClean="0"/>
              <a:t>В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004048" y="908720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004048" y="1412776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004048" y="1916832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004048" y="2420888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4932040" y="6206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grpSp>
        <p:nvGrpSpPr>
          <p:cNvPr id="70" name="Группа 69"/>
          <p:cNvGrpSpPr/>
          <p:nvPr/>
        </p:nvGrpSpPr>
        <p:grpSpPr>
          <a:xfrm>
            <a:off x="4932040" y="5445224"/>
            <a:ext cx="3995936" cy="1200329"/>
            <a:chOff x="5148064" y="5103674"/>
            <a:chExt cx="3995936" cy="1200329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5148064" y="5103674"/>
              <a:ext cx="3995936" cy="1152128"/>
            </a:xfrm>
            <a:prstGeom prst="roundRect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5220072" y="5103674"/>
              <a:ext cx="39239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atin typeface="Calibri" pitchFamily="34" charset="0"/>
                  <a:cs typeface="Times New Roman" pitchFamily="18" charset="0"/>
                </a:rPr>
                <a:t>Особые вредоносные программы, которые распространяются на компьютерах, при этом их владелец практически ничего не делает.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6563096" y="404664"/>
            <a:ext cx="45717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</a:t>
            </a:r>
          </a:p>
          <a:p>
            <a:r>
              <a:rPr lang="ru-RU" sz="3200" dirty="0" smtClean="0"/>
              <a:t>И</a:t>
            </a:r>
          </a:p>
          <a:p>
            <a:r>
              <a:rPr lang="ru-RU" sz="3200" dirty="0" smtClean="0"/>
              <a:t>Р</a:t>
            </a:r>
          </a:p>
          <a:p>
            <a:r>
              <a:rPr lang="ru-RU" sz="3200" dirty="0" smtClean="0"/>
              <a:t>А</a:t>
            </a:r>
          </a:p>
          <a:p>
            <a:r>
              <a:rPr lang="ru-RU" sz="3200" dirty="0" smtClean="0"/>
              <a:t>Т</a:t>
            </a:r>
          </a:p>
          <a:p>
            <a:endParaRPr lang="ru-RU" sz="3200" dirty="0" smtClean="0"/>
          </a:p>
          <a:p>
            <a:r>
              <a:rPr lang="ru-RU" sz="3200" dirty="0" smtClean="0"/>
              <a:t>Т</a:t>
            </a:r>
          </a:p>
          <a:p>
            <a:r>
              <a:rPr lang="ru-RU" sz="3200" dirty="0" smtClean="0"/>
              <a:t>В</a:t>
            </a:r>
          </a:p>
          <a:p>
            <a:r>
              <a:rPr lang="ru-RU" sz="3200" dirty="0" smtClean="0"/>
              <a:t>О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524328" y="1412776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7020272" y="1412776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6012160" y="1412776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66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516216" y="4441102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6516216" y="3933056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516216" y="3429000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516216" y="404664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6516216" y="908720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6516216" y="1412776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6516216" y="1916832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6516216" y="2420888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6444208" y="1073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grpSp>
        <p:nvGrpSpPr>
          <p:cNvPr id="86" name="Группа 85"/>
          <p:cNvGrpSpPr/>
          <p:nvPr/>
        </p:nvGrpSpPr>
        <p:grpSpPr>
          <a:xfrm>
            <a:off x="72008" y="5264040"/>
            <a:ext cx="3851920" cy="1477328"/>
            <a:chOff x="0" y="5229200"/>
            <a:chExt cx="3851920" cy="1477328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0" y="5229200"/>
              <a:ext cx="3851920" cy="1440160"/>
            </a:xfrm>
            <a:prstGeom prst="roundRect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35496" y="5229200"/>
              <a:ext cx="377991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atin typeface="Calibri" pitchFamily="34" charset="0"/>
                  <a:cs typeface="Times New Roman" pitchFamily="18" charset="0"/>
                </a:rPr>
                <a:t> Правонарушение, суть которого составляет использование произведений науки, литературы и искусства, охраняемых авторским правом.</a:t>
              </a: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4572000" y="5445224"/>
            <a:ext cx="4572000" cy="1224136"/>
            <a:chOff x="-1476672" y="3645024"/>
            <a:chExt cx="4572000" cy="1224136"/>
          </a:xfrm>
        </p:grpSpPr>
        <p:sp>
          <p:nvSpPr>
            <p:cNvPr id="91" name="Скругленный прямоугольник 90"/>
            <p:cNvSpPr/>
            <p:nvPr/>
          </p:nvSpPr>
          <p:spPr>
            <a:xfrm>
              <a:off x="-1476672" y="3645024"/>
              <a:ext cx="4320480" cy="1224136"/>
            </a:xfrm>
            <a:prstGeom prst="roundRect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-1476672" y="3645024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b="1" dirty="0" smtClean="0">
                  <a:latin typeface="Calibri" pitchFamily="34" charset="0"/>
                  <a:cs typeface="Times New Roman" pitchFamily="18" charset="0"/>
                </a:rPr>
                <a:t>Вредоносная программа, распространяемая людьми, в отличие от вирусов и червей, которые распространяются самопроизвольно</a:t>
              </a:r>
              <a:r>
                <a:rPr lang="ru-RU" dirty="0" smtClean="0"/>
                <a:t>.</a:t>
              </a:r>
              <a:endParaRPr lang="ru-RU" dirty="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6012160" y="1340768"/>
            <a:ext cx="2536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         О   Я   Н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782482" y="12687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8028384" y="1412776"/>
            <a:ext cx="500066" cy="5000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30" grpId="0"/>
      <p:bldP spid="39" grpId="0"/>
      <p:bldP spid="59" grpId="0"/>
      <p:bldP spid="62" grpId="0"/>
      <p:bldP spid="71" grpId="0"/>
      <p:bldP spid="88" grpId="0"/>
      <p:bldP spid="8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20"/>
                <a:gridCol w="7092280"/>
              </a:tblGrid>
              <a:tr h="1769167">
                <a:tc grid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dirty="0" smtClean="0"/>
                        <a:t>Интернет</a:t>
                      </a:r>
                      <a:r>
                        <a:rPr lang="ru-RU" sz="3200" baseline="0" dirty="0" smtClean="0"/>
                        <a:t> ресурсы</a:t>
                      </a:r>
                      <a:endParaRPr lang="ru-R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27438">
                <a:tc>
                  <a:txBody>
                    <a:bodyPr/>
                    <a:lstStyle/>
                    <a:p>
                      <a:r>
                        <a:rPr lang="ru-RU" dirty="0" smtClean="0"/>
                        <a:t>Текст</a:t>
                      </a:r>
                      <a:r>
                        <a:rPr lang="ru-RU" baseline="0" dirty="0" smtClean="0"/>
                        <a:t> и стихи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http://74210s118.edusite.ru/p65aa1.html</a:t>
                      </a:r>
                      <a:endParaRPr lang="ru-RU" sz="16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http://nsportal.ru/ap/library/literaturnoe-tvorchestvo/2013/03/28/stikhotvorenie-moy-bezopasnyy-internet</a:t>
                      </a:r>
                      <a:endParaRPr lang="ru-RU" dirty="0" smtClean="0"/>
                    </a:p>
                    <a:p>
                      <a:r>
                        <a:rPr lang="en-GB" dirty="0" smtClean="0"/>
                        <a:t>http://86school3.ru/index.php/roditelyam/bezopasnyj-internet</a:t>
                      </a:r>
                      <a:endParaRPr lang="ru-RU" dirty="0" smtClean="0"/>
                    </a:p>
                    <a:p>
                      <a:r>
                        <a:rPr lang="en-GB" dirty="0" smtClean="0"/>
                        <a:t>http://borovoeshc.ucoz.ru/load/shkola_bezopasnosti/bezopasnyj_internet_dlja_detej/7-1-0-109</a:t>
                      </a:r>
                      <a:endParaRPr lang="ru-RU" dirty="0"/>
                    </a:p>
                  </a:txBody>
                  <a:tcPr/>
                </a:tc>
              </a:tr>
              <a:tr h="1225025">
                <a:tc>
                  <a:txBody>
                    <a:bodyPr/>
                    <a:lstStyle/>
                    <a:p>
                      <a:r>
                        <a:rPr lang="ru-RU" dirty="0" smtClean="0"/>
                        <a:t>Видео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http://videoscope.cc/85656-socialnyj-rolik-bezopasnyj-internet-detjam.html?from=sidebar_movies</a:t>
                      </a:r>
                      <a:endParaRPr lang="ru-RU" dirty="0"/>
                    </a:p>
                  </a:txBody>
                  <a:tcPr/>
                </a:tc>
              </a:tr>
              <a:tr h="1536370">
                <a:tc>
                  <a:txBody>
                    <a:bodyPr/>
                    <a:lstStyle/>
                    <a:p>
                      <a:r>
                        <a:rPr lang="ru-RU" dirty="0" smtClean="0"/>
                        <a:t>Картинки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http://www.elettroaffari.it/wp-content/uploads/2012/09/antivirus-03.jpg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http://s4.live4fun.ru/pictures/s3img_11113549_17_0.jpg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http://im1-tub-ru.yandex.net/i?id=074bb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http://</a:t>
                      </a:r>
                      <a:r>
                        <a:rPr lang="ru-RU" dirty="0" err="1" smtClean="0"/>
                        <a:t>русскиеновости.рф</a:t>
                      </a:r>
                      <a:r>
                        <a:rPr lang="ru-RU" dirty="0" smtClean="0"/>
                        <a:t>/</a:t>
                      </a:r>
                      <a:r>
                        <a:rPr lang="en-GB" dirty="0" err="1" smtClean="0"/>
                        <a:t>wp</a:t>
                      </a:r>
                      <a:r>
                        <a:rPr lang="en-GB" dirty="0" smtClean="0"/>
                        <a:t>-content/uploads/2014/10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7504" y="6237312"/>
            <a:ext cx="575320" cy="457200"/>
          </a:xfrm>
          <a:prstGeom prst="leftArrow">
            <a:avLst/>
          </a:prstGeom>
          <a:solidFill>
            <a:srgbClr val="66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89248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Пояснительная статья</a:t>
            </a:r>
          </a:p>
          <a:p>
            <a:r>
              <a:rPr lang="ru-RU" sz="1400" b="1" dirty="0"/>
              <a:t>Цель работы:</a:t>
            </a:r>
            <a:r>
              <a:rPr lang="ru-RU" sz="1400" dirty="0"/>
              <a:t> узнать об основных опасностях Интернета и подготовить про них презентацию.</a:t>
            </a:r>
          </a:p>
          <a:p>
            <a:r>
              <a:rPr lang="ru-RU" sz="1400" b="1" dirty="0"/>
              <a:t>Задачи:</a:t>
            </a:r>
            <a:endParaRPr lang="ru-RU" sz="1400" dirty="0"/>
          </a:p>
          <a:p>
            <a:pPr lvl="0"/>
            <a:r>
              <a:rPr lang="ru-RU" sz="1400" dirty="0"/>
              <a:t>Найти информацию о том, какие опасности есть в сети Интернет.</a:t>
            </a:r>
          </a:p>
          <a:p>
            <a:pPr lvl="0"/>
            <a:r>
              <a:rPr lang="ru-RU" sz="1400" dirty="0"/>
              <a:t>Найти информацию о каждой опасности, выбрать наиболее интересную, содержательную, соответствующую моему возрасту.</a:t>
            </a:r>
          </a:p>
          <a:p>
            <a:pPr lvl="0"/>
            <a:r>
              <a:rPr lang="ru-RU" sz="1400" dirty="0"/>
              <a:t>Составить план презентации, продумать оформление, навигацию.</a:t>
            </a:r>
          </a:p>
          <a:p>
            <a:pPr lvl="0"/>
            <a:r>
              <a:rPr lang="ru-RU" sz="1400" dirty="0"/>
              <a:t>Найти необходимые изображения, видео для оформления презентации.</a:t>
            </a:r>
          </a:p>
          <a:p>
            <a:pPr lvl="0"/>
            <a:r>
              <a:rPr lang="ru-RU" sz="1400" dirty="0"/>
              <a:t>Составить кроссворд.</a:t>
            </a:r>
          </a:p>
          <a:p>
            <a:pPr lvl="0"/>
            <a:r>
              <a:rPr lang="ru-RU" sz="1400" dirty="0"/>
              <a:t>Создать презентацию.</a:t>
            </a:r>
          </a:p>
          <a:p>
            <a:r>
              <a:rPr lang="ru-RU" sz="1400" dirty="0"/>
              <a:t> </a:t>
            </a:r>
          </a:p>
          <a:p>
            <a:r>
              <a:rPr lang="ru-RU" sz="1400" b="1" dirty="0"/>
              <a:t>Возможное применение:</a:t>
            </a:r>
            <a:r>
              <a:rPr lang="ru-RU" sz="1400" dirty="0"/>
              <a:t> Данная презентация может быть использована на уроках информатики, внеклассных мероприятиях, классных часах, в том числе и в начальной школе.</a:t>
            </a:r>
          </a:p>
          <a:p>
            <a:r>
              <a:rPr lang="ru-RU" sz="1400" dirty="0"/>
              <a:t> </a:t>
            </a:r>
          </a:p>
          <a:p>
            <a:r>
              <a:rPr lang="ru-RU" sz="1400" b="1" dirty="0"/>
              <a:t>Работа с презентацией</a:t>
            </a:r>
            <a:endParaRPr lang="ru-RU" sz="1400" dirty="0"/>
          </a:p>
          <a:p>
            <a:r>
              <a:rPr lang="ru-RU" sz="1400" dirty="0"/>
              <a:t>Титульный слайд содержит название презентации, данные об авторе работы и руководителе.</a:t>
            </a:r>
          </a:p>
          <a:p>
            <a:r>
              <a:rPr lang="ru-RU" sz="1400" dirty="0"/>
              <a:t>До 5 слайда переход осуществляется щелчком левой кнопки мыши по слайду. Далее необходимо перемещаться из содержания по гиперссылкам к соответствующим разделам. Внутри раздела переход к следующему слайду также по щелчку левой кнопкой мыши, а с последнего слайда раздела можно вернуться к содержанию по       ,</a:t>
            </a:r>
          </a:p>
          <a:p>
            <a:r>
              <a:rPr lang="ru-RU" sz="1400" dirty="0"/>
              <a:t>расположенной в правом нижнем углу. Чтобы не было случайного перехода к следующему слайду снят флажок </a:t>
            </a:r>
            <a:r>
              <a:rPr lang="ru-RU" sz="1400" i="1" dirty="0"/>
              <a:t>Смена слайда по щелчку</a:t>
            </a:r>
            <a:r>
              <a:rPr lang="ru-RU" sz="1400" dirty="0"/>
              <a:t>.</a:t>
            </a:r>
          </a:p>
          <a:p>
            <a:r>
              <a:rPr lang="ru-RU" sz="1400" dirty="0"/>
              <a:t>На 14 слайде по щелчку исчезают картинки, а на их месте появляются стихи об основных опасностях Интернета.</a:t>
            </a:r>
          </a:p>
          <a:p>
            <a:r>
              <a:rPr lang="ru-RU" sz="1400" dirty="0"/>
              <a:t>После просмотра презентации есть возможность проверить свои знания на тему безопасного Интернета, разгадав небольшой кроссворд. Кроссворд содержит 6 слов, которые встречаются в презентации. Правила разгадывания кроссворда: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Выбирать слова надо по порядку номеров.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Нажать на номер слова, которое хотите разгадать.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Появится задание (вопрос). Назвать ответ.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Нажать на вопрос. Он исчезнет, а в клетках появится правильный ответ.</a:t>
            </a:r>
          </a:p>
          <a:p>
            <a:r>
              <a:rPr lang="ru-RU" sz="1400" dirty="0"/>
              <a:t>Завершить презентацию можно, нажав на кнопку </a:t>
            </a:r>
          </a:p>
          <a:p>
            <a:r>
              <a:rPr lang="ru-RU" sz="1400" dirty="0"/>
              <a:t> </a:t>
            </a:r>
          </a:p>
          <a:p>
            <a:endParaRPr lang="ru-RU" sz="1400" dirty="0"/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8398326" y="4057129"/>
            <a:ext cx="278130" cy="307975"/>
          </a:xfrm>
          <a:prstGeom prst="leftArrow">
            <a:avLst/>
          </a:prstGeom>
          <a:solidFill>
            <a:srgbClr val="66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/>
          </a:p>
        </p:txBody>
      </p:sp>
      <p:sp>
        <p:nvSpPr>
          <p:cNvPr id="7" name="Багетная рамка 6">
            <a:hlinkClick r:id="" action="ppaction://hlinkshowjump?jump=endshow"/>
          </p:cNvPr>
          <p:cNvSpPr/>
          <p:nvPr/>
        </p:nvSpPr>
        <p:spPr>
          <a:xfrm>
            <a:off x="4202618" y="6381328"/>
            <a:ext cx="357505" cy="327660"/>
          </a:xfrm>
          <a:prstGeom prst="bevel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56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uryagroup.ru/ppt/imgs/5604b1bfb8976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87624" y="397113"/>
            <a:ext cx="648072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rgbClr val="002060"/>
                </a:solidFill>
              </a:rPr>
              <a:t>Помните!</a:t>
            </a:r>
          </a:p>
        </p:txBody>
      </p:sp>
      <p:sp>
        <p:nvSpPr>
          <p:cNvPr id="38914" name="TextBox 4"/>
          <p:cNvSpPr txBox="1">
            <a:spLocks noChangeArrowheads="1"/>
          </p:cNvSpPr>
          <p:nvPr/>
        </p:nvSpPr>
        <p:spPr bwMode="auto">
          <a:xfrm>
            <a:off x="395288" y="1928589"/>
            <a:ext cx="83534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ИНТЕРНЕТ</a:t>
            </a:r>
            <a:r>
              <a:rPr lang="ru-RU" sz="3200" b="1" dirty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может быть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прекрасным и полезным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средством для обучения,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отдыха или общения с друзьями. </a:t>
            </a:r>
          </a:p>
          <a:p>
            <a:pPr algn="ctr"/>
            <a:r>
              <a:rPr lang="ru-RU" sz="5400" b="1" dirty="0">
                <a:solidFill>
                  <a:srgbClr val="002060"/>
                </a:solidFill>
                <a:latin typeface="Bookman Old Style" pitchFamily="18" charset="0"/>
              </a:rPr>
              <a:t>Но</a:t>
            </a:r>
            <a:r>
              <a:rPr lang="ru-RU" sz="3200" b="1" dirty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– как и реальный мир –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Сеть тоже может быть опасна!</a:t>
            </a:r>
          </a:p>
          <a:p>
            <a:pPr algn="ctr"/>
            <a:endParaRPr lang="ru-RU" sz="3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uryagroup.ru/ppt/imgs/5604b1bfb8976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Рисунок 3" descr="Удалённая работа Работа фрилансера Крутиков Николай krutikov…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0" y="3573016"/>
            <a:ext cx="3779912" cy="28529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cap="small" dirty="0" smtClean="0">
                <a:solidFill>
                  <a:srgbClr val="002060"/>
                </a:solidFill>
              </a:rPr>
              <a:t>«Какие опасности подстерегают нас в Интернете?»</a:t>
            </a:r>
            <a:endParaRPr lang="ru-RU" sz="6600" cap="small" dirty="0">
              <a:solidFill>
                <a:srgbClr val="002060"/>
              </a:solidFill>
            </a:endParaRPr>
          </a:p>
        </p:txBody>
      </p:sp>
      <p:pic>
        <p:nvPicPr>
          <p:cNvPr id="21506" name="Picture 2" descr="Про бесплатный фаейрвол Outpost Firewall Free DesignFi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663958"/>
            <a:ext cx="2664296" cy="2717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antik47.rusedu.net/gallery/3117/6964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73" y="-27384"/>
            <a:ext cx="9167873" cy="688538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8280920" cy="4104456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3000" dirty="0" smtClean="0">
                <a:latin typeface="Arial" charset="0"/>
                <a:hlinkClick r:id="rId3" action="ppaction://hlinksldjump"/>
              </a:rPr>
              <a:t>Вредоносные программы</a:t>
            </a:r>
            <a:endParaRPr lang="ru-RU" sz="3000" dirty="0" smtClean="0">
              <a:latin typeface="Arial" charset="0"/>
            </a:endParaRP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3000" dirty="0" smtClean="0">
                <a:latin typeface="Arial" charset="0"/>
                <a:hlinkClick r:id="rId4" action="ppaction://hlinksldjump"/>
              </a:rPr>
              <a:t>Азартные игры</a:t>
            </a:r>
            <a:endParaRPr lang="ru-RU" sz="3000" dirty="0" smtClean="0">
              <a:latin typeface="Arial" charset="0"/>
            </a:endParaRP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3000" dirty="0" smtClean="0">
                <a:latin typeface="Arial" charset="0"/>
                <a:hlinkClick r:id="rId5" action="ppaction://hlinksldjump"/>
              </a:rPr>
              <a:t>Онлайновое пиратство </a:t>
            </a:r>
            <a:endParaRPr lang="ru-RU" sz="3000" dirty="0" smtClean="0">
              <a:latin typeface="Arial" charset="0"/>
            </a:endParaRP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3000" dirty="0" smtClean="0">
                <a:latin typeface="Arial" charset="0"/>
                <a:hlinkClick r:id="rId6" action="ppaction://hlinksldjump"/>
              </a:rPr>
              <a:t>Материалы нежелательного содержания</a:t>
            </a:r>
            <a:endParaRPr lang="ru-RU" sz="3000" dirty="0" smtClean="0">
              <a:latin typeface="Arial" charset="0"/>
            </a:endParaRP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3000" dirty="0" smtClean="0">
                <a:latin typeface="Arial" charset="0"/>
                <a:hlinkClick r:id="rId7" action="ppaction://hlinksldjump"/>
              </a:rPr>
              <a:t>Пять правил</a:t>
            </a:r>
            <a:endParaRPr lang="ru-RU" sz="3000" dirty="0" smtClean="0">
              <a:latin typeface="Arial" charset="0"/>
            </a:endParaRP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3000" dirty="0" smtClean="0">
                <a:latin typeface="Arial" charset="0"/>
                <a:hlinkClick r:id="rId8" action="ppaction://hlinksldjump"/>
              </a:rPr>
              <a:t>Кроссворд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3000" dirty="0" smtClean="0">
                <a:latin typeface="Arial" charset="0"/>
                <a:hlinkClick r:id="rId9" action="ppaction://hlinksldjump"/>
              </a:rPr>
              <a:t>Материалы</a:t>
            </a:r>
            <a:endParaRPr lang="ru-RU" sz="3000" dirty="0" smtClean="0">
              <a:latin typeface="Arial" charset="0"/>
              <a:hlinkClick r:id="rId6" action="ppaction://hlinksldjump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8640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Виды опасностей и меры </a:t>
            </a:r>
          </a:p>
          <a:p>
            <a:pPr algn="ctr">
              <a:defRPr/>
            </a:pPr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предупреждения</a:t>
            </a:r>
          </a:p>
          <a:p>
            <a:endParaRPr lang="ru-RU" dirty="0"/>
          </a:p>
        </p:txBody>
      </p:sp>
      <p:sp>
        <p:nvSpPr>
          <p:cNvPr id="2" name="Багетная рамка 1">
            <a:hlinkClick r:id="" action="ppaction://hlinkshowjump?jump=endshow"/>
          </p:cNvPr>
          <p:cNvSpPr/>
          <p:nvPr/>
        </p:nvSpPr>
        <p:spPr>
          <a:xfrm>
            <a:off x="467544" y="6021288"/>
            <a:ext cx="504056" cy="43204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antik47.rusedu.net/gallery/3117/6964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4"/>
            <a:ext cx="9167873" cy="6885384"/>
          </a:xfrm>
          <a:prstGeom prst="rect">
            <a:avLst/>
          </a:prstGeom>
          <a:noFill/>
        </p:spPr>
      </p:pic>
      <p:pic>
        <p:nvPicPr>
          <p:cNvPr id="2" name="Рисунок 6" descr="virus3(1)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16632"/>
            <a:ext cx="13589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856757" y="260648"/>
            <a:ext cx="6027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Вредоносные программы</a:t>
            </a:r>
            <a:endParaRPr lang="ru-RU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628800"/>
            <a:ext cx="48965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К вредоносным программам относятся вирусы, черви и «троянские кони» – это компьютерные программы, которые могут нанести вред вашему  компьютеру и хранящимся на нем данным. Они также могут снижать скорость обмена данными с Интернетом и даже использовать ваш компьютер для </a:t>
            </a:r>
          </a:p>
          <a:p>
            <a:pPr algn="ctr"/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распространения своих копий на</a:t>
            </a:r>
          </a:p>
          <a:p>
            <a:pPr algn="ctr"/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 компьютеры ваших друзей, родственников, коллег и по всей </a:t>
            </a:r>
          </a:p>
          <a:p>
            <a:pPr algn="ctr"/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остальной глобальной </a:t>
            </a:r>
          </a:p>
          <a:p>
            <a:pPr algn="ctr"/>
            <a:r>
              <a:rPr lang="ru-RU" sz="2200" b="1" dirty="0" err="1" smtClean="0">
                <a:latin typeface="Calibri" pitchFamily="34" charset="0"/>
                <a:cs typeface="Times New Roman" pitchFamily="18" charset="0"/>
              </a:rPr>
              <a:t>Cети</a:t>
            </a:r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 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20482" name="Picture 2" descr="Describe Viruses And Wor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628800"/>
            <a:ext cx="3240360" cy="29652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ntik47.rusedu.net/gallery/3117/6964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4"/>
            <a:ext cx="9167873" cy="68853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03648" y="332656"/>
            <a:ext cx="6027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Вредоносные программы</a:t>
            </a:r>
            <a:endParaRPr lang="ru-RU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780928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А) Никогда не открывайте  никаких вложений, поступивших с электронным письмом, за исключением тех случаев, когда вы ожидаете получение вложения и точно знаете содержимое такого файла.</a:t>
            </a:r>
          </a:p>
          <a:p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Б) Скачивайте файлы из надежных источников и обязательно читайте предупреждения об опасности, лицензионные соглашения и положения о конфиденциальности.</a:t>
            </a:r>
          </a:p>
          <a:p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В) Регулярно устанавливайте на компьютере </a:t>
            </a:r>
          </a:p>
          <a:p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последние обновления безопасности и антивирусные</a:t>
            </a:r>
          </a:p>
          <a:p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 средства.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124744"/>
            <a:ext cx="460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B0F0"/>
                </a:solidFill>
                <a:latin typeface="Bookman Old Style" pitchFamily="18" charset="0"/>
              </a:rPr>
              <a:t>Но обидно всем бывает,</a:t>
            </a:r>
          </a:p>
          <a:p>
            <a:pPr algn="just"/>
            <a:r>
              <a:rPr lang="ru-RU" sz="2400" b="1" dirty="0" smtClean="0">
                <a:solidFill>
                  <a:srgbClr val="00B0F0"/>
                </a:solidFill>
                <a:latin typeface="Bookman Old Style" pitchFamily="18" charset="0"/>
              </a:rPr>
              <a:t>Если «честный господин»</a:t>
            </a:r>
          </a:p>
          <a:p>
            <a:pPr algn="just"/>
            <a:r>
              <a:rPr lang="ru-RU" sz="2400" b="1" dirty="0" smtClean="0">
                <a:solidFill>
                  <a:srgbClr val="00B0F0"/>
                </a:solidFill>
                <a:latin typeface="Bookman Old Style" pitchFamily="18" charset="0"/>
              </a:rPr>
              <a:t>Вирусы нам посылает.</a:t>
            </a:r>
          </a:p>
          <a:p>
            <a:pPr algn="just"/>
            <a:r>
              <a:rPr lang="ru-RU" sz="2400" b="1" dirty="0" smtClean="0">
                <a:solidFill>
                  <a:srgbClr val="00B0F0"/>
                </a:solidFill>
                <a:latin typeface="Bookman Old Style" pitchFamily="18" charset="0"/>
              </a:rPr>
              <a:t>Интернет здесь победим.</a:t>
            </a:r>
          </a:p>
        </p:txBody>
      </p: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107504" y="6212160"/>
            <a:ext cx="504056" cy="457200"/>
          </a:xfrm>
          <a:prstGeom prst="leftArrow">
            <a:avLst/>
          </a:prstGeom>
          <a:solidFill>
            <a:srgbClr val="66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fantik47.rusedu.net/gallery/3117/6964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4"/>
            <a:ext cx="9167873" cy="68853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06931" y="395953"/>
            <a:ext cx="5613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Азартные игры</a:t>
            </a:r>
            <a:endParaRPr lang="ru-RU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10682"/>
            <a:ext cx="48245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Разница между игровыми сайтами и сайтами с азартными играми состоит в том, что на игровых сайтах обычно содержатся настольные и словесные игры, аркады и головоломки с системой начисления очков. Здесь не тратятся деньги: ни настоящие, ни игровые. В отличие от игровых сайтов, сайты с азартными играми могут допускать, что люди выигрывают или проигрывают игровые деньги. Сайты с играми на деньги обычно содержат игры, связанны с выигрышем или проигрышем настоящих денег.</a:t>
            </a:r>
          </a:p>
        </p:txBody>
      </p:sp>
      <p:pic>
        <p:nvPicPr>
          <p:cNvPr id="19458" name="Picture 2" descr="Экономическая игра ДЕНЕЖНЫЙ ПОТОК. Азартные игры онлайн бесплатно или на деньги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340" y="1772816"/>
            <a:ext cx="3765140" cy="26418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трелка влево 8">
            <a:hlinkClick r:id="rId4" action="ppaction://hlinksldjump"/>
          </p:cNvPr>
          <p:cNvSpPr/>
          <p:nvPr/>
        </p:nvSpPr>
        <p:spPr>
          <a:xfrm>
            <a:off x="107504" y="6237312"/>
            <a:ext cx="576064" cy="464096"/>
          </a:xfrm>
          <a:prstGeom prst="leftArrow">
            <a:avLst/>
          </a:prstGeom>
          <a:solidFill>
            <a:srgbClr val="66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antik47.rusedu.net/gallery/3117/6964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4"/>
            <a:ext cx="9167873" cy="68853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81155" y="260648"/>
            <a:ext cx="5484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Онлайновое пиратство</a:t>
            </a:r>
            <a:endParaRPr lang="ru-RU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3" name="Рисунок 3" descr="originnal_631d9105c2d84779477fa04152640ce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1412776"/>
            <a:ext cx="3441204" cy="3960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124772" y="1340768"/>
            <a:ext cx="4479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Онлайновое пиратство – это незаконное копирование и распространение (как для деловых, так и для личных целей) материалов, защищенных авторским правом – например, музыки, фильмов, игр или программ – без разрешения правообладателя.</a:t>
            </a:r>
            <a:endParaRPr lang="ru-RU" sz="2400" b="1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antik47.rusedu.net/gallery/3117/6964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4"/>
            <a:ext cx="9167873" cy="68853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052736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Можно попасть в ловушку пиратства, даже не подозревая, что совершаемые действия незаконные. Чтобы избежать таких неприятных сюрпризов, полезно знать основные способы:</a:t>
            </a:r>
          </a:p>
          <a:p>
            <a:pPr fontAlgn="base"/>
            <a:r>
              <a:rPr lang="ru-RU" sz="2400" b="1" dirty="0" err="1" smtClean="0">
                <a:solidFill>
                  <a:srgbClr val="00B0F0"/>
                </a:solidFill>
                <a:latin typeface="Bookman Old Style" pitchFamily="18" charset="0"/>
              </a:rPr>
              <a:t>Софтлифтинг</a:t>
            </a:r>
            <a:r>
              <a:rPr lang="ru-RU" sz="24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– это явление, когда некое лицо покупает одну лицензированную копию программы и загружает ее на несколько машин.</a:t>
            </a:r>
            <a:r>
              <a:rPr lang="ru-RU" sz="2000" b="1" dirty="0" smtClean="0"/>
              <a:t> </a:t>
            </a:r>
          </a:p>
          <a:p>
            <a:pPr fontAlgn="base"/>
            <a:r>
              <a:rPr lang="ru-RU" sz="2400" b="1" dirty="0" smtClean="0">
                <a:solidFill>
                  <a:srgbClr val="00B0F0"/>
                </a:solidFill>
                <a:latin typeface="Bookman Old Style" pitchFamily="18" charset="0"/>
              </a:rPr>
              <a:t>Загрузка на жесткий диск</a:t>
            </a: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 – это нарушение в форме загрузки на жесткий диск происходит, когда некий человек или компания продает компьютеры с предустановленными нелегальными копиями программного обеспечения.</a:t>
            </a:r>
          </a:p>
          <a:p>
            <a:pPr fontAlgn="base"/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B0F0"/>
                </a:solidFill>
                <a:latin typeface="Bookman Old Style" pitchFamily="18" charset="0"/>
              </a:rPr>
              <a:t>Интернет-пиратство </a:t>
            </a: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– это размещение коммерческих программных продуктов в Интернете, чтобы любой человек мог загружать или копировать это коммерческое</a:t>
            </a:r>
          </a:p>
          <a:p>
            <a:pPr fontAlgn="base"/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 программное обеспечение с использованием </a:t>
            </a:r>
          </a:p>
          <a:p>
            <a:pPr fontAlgn="base"/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какой-либо </a:t>
            </a:r>
            <a:r>
              <a:rPr lang="ru-RU" sz="2000" b="1" dirty="0" err="1" smtClean="0">
                <a:latin typeface="Calibri" pitchFamily="34" charset="0"/>
                <a:cs typeface="Times New Roman" pitchFamily="18" charset="0"/>
              </a:rPr>
              <a:t>интернет-службы</a:t>
            </a: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90618" y="188640"/>
            <a:ext cx="5484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Онлайновое пиратство</a:t>
            </a:r>
            <a:endParaRPr lang="ru-RU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179512" y="6165304"/>
            <a:ext cx="576064" cy="464096"/>
          </a:xfrm>
          <a:prstGeom prst="leftArrow">
            <a:avLst/>
          </a:prstGeom>
          <a:solidFill>
            <a:srgbClr val="66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</TotalTime>
  <Words>770</Words>
  <Application>Microsoft Office PowerPoint</Application>
  <PresentationFormat>Экран (4:3)</PresentationFormat>
  <Paragraphs>139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Bookman Old Style</vt:lpstr>
      <vt:lpstr>Calibri</vt:lpstr>
      <vt:lpstr>Constantia</vt:lpstr>
      <vt:lpstr>Times New Roman</vt:lpstr>
      <vt:lpstr>Wingdings</vt:lpstr>
      <vt:lpstr>Тема Office</vt:lpstr>
      <vt:lpstr>Безопасный интернет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Шуола 125</cp:lastModifiedBy>
  <cp:revision>132</cp:revision>
  <dcterms:modified xsi:type="dcterms:W3CDTF">2018-02-08T01:27:42Z</dcterms:modified>
</cp:coreProperties>
</file>