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AA4AFFD-F693-42E6-8AC9-B5A477F80B5B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2004C1A-93FE-43A3-94F2-AD0AC967760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909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AFFD-F693-42E6-8AC9-B5A477F80B5B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C1A-93FE-43A3-94F2-AD0AC9677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273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AFFD-F693-42E6-8AC9-B5A477F80B5B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C1A-93FE-43A3-94F2-AD0AC967760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085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AFFD-F693-42E6-8AC9-B5A477F80B5B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C1A-93FE-43A3-94F2-AD0AC967760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512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AFFD-F693-42E6-8AC9-B5A477F80B5B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C1A-93FE-43A3-94F2-AD0AC9677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56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AFFD-F693-42E6-8AC9-B5A477F80B5B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C1A-93FE-43A3-94F2-AD0AC967760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034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AFFD-F693-42E6-8AC9-B5A477F80B5B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C1A-93FE-43A3-94F2-AD0AC967760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686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AFFD-F693-42E6-8AC9-B5A477F80B5B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C1A-93FE-43A3-94F2-AD0AC967760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6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AFFD-F693-42E6-8AC9-B5A477F80B5B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C1A-93FE-43A3-94F2-AD0AC967760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14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AFFD-F693-42E6-8AC9-B5A477F80B5B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C1A-93FE-43A3-94F2-AD0AC9677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937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AFFD-F693-42E6-8AC9-B5A477F80B5B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C1A-93FE-43A3-94F2-AD0AC967760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851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AFFD-F693-42E6-8AC9-B5A477F80B5B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C1A-93FE-43A3-94F2-AD0AC9677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46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AFFD-F693-42E6-8AC9-B5A477F80B5B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C1A-93FE-43A3-94F2-AD0AC9677608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841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AFFD-F693-42E6-8AC9-B5A477F80B5B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C1A-93FE-43A3-94F2-AD0AC967760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83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AFFD-F693-42E6-8AC9-B5A477F80B5B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C1A-93FE-43A3-94F2-AD0AC9677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12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AFFD-F693-42E6-8AC9-B5A477F80B5B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C1A-93FE-43A3-94F2-AD0AC967760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127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AFFD-F693-42E6-8AC9-B5A477F80B5B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C1A-93FE-43A3-94F2-AD0AC9677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117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AA4AFFD-F693-42E6-8AC9-B5A477F80B5B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2004C1A-93FE-43A3-94F2-AD0AC9677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07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7" b="11724"/>
          <a:stretch/>
        </p:blipFill>
        <p:spPr>
          <a:xfrm>
            <a:off x="2008828" y="1323832"/>
            <a:ext cx="8156148" cy="4461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3458" y="40943"/>
            <a:ext cx="10822674" cy="1282889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latin typeface="Gabriola" panose="04040605051002020D02" pitchFamily="82" charset="0"/>
              </a:rPr>
              <a:t>Положение о книге </a:t>
            </a:r>
            <a:r>
              <a:rPr lang="ru-RU" sz="8800" dirty="0" smtClean="0">
                <a:latin typeface="Gabriola" panose="04040605051002020D02" pitchFamily="82" charset="0"/>
              </a:rPr>
              <a:t>«Золотых имён»</a:t>
            </a:r>
            <a:endParaRPr lang="ru-RU" sz="88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894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-165100"/>
            <a:ext cx="1219199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44551" y="406400"/>
            <a:ext cx="105029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>
                <a:latin typeface="Calibri" panose="020F0502020204030204" pitchFamily="34" charset="0"/>
                <a:cs typeface="Calibri" panose="020F0502020204030204" pitchFamily="34" charset="0"/>
              </a:rPr>
              <a:t>Положение</a:t>
            </a:r>
            <a:endParaRPr lang="ru-RU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4800" b="1" i="1" dirty="0">
                <a:latin typeface="Calibri" panose="020F0502020204030204" pitchFamily="34" charset="0"/>
                <a:cs typeface="Calibri" panose="020F0502020204030204" pitchFamily="34" charset="0"/>
              </a:rPr>
              <a:t>  о Книге почета </a:t>
            </a:r>
          </a:p>
          <a:p>
            <a:pPr algn="ctr"/>
            <a:r>
              <a:rPr lang="ru-RU" sz="4800" b="1" i="1" dirty="0">
                <a:latin typeface="Calibri" panose="020F0502020204030204" pitchFamily="34" charset="0"/>
                <a:cs typeface="Calibri" panose="020F0502020204030204" pitchFamily="34" charset="0"/>
              </a:rPr>
              <a:t>«Золотые имена» </a:t>
            </a:r>
          </a:p>
          <a:p>
            <a:pPr algn="ctr"/>
            <a:r>
              <a:rPr lang="ru-RU" sz="4800" b="1" i="1" dirty="0">
                <a:latin typeface="Calibri" panose="020F0502020204030204" pitchFamily="34" charset="0"/>
                <a:cs typeface="Calibri" panose="020F0502020204030204" pitchFamily="34" charset="0"/>
              </a:rPr>
              <a:t>МБОУ «Средняя общеобразовательная школа №48 имени Героя Советского Союза Нестора Дмитриевича Козина»</a:t>
            </a:r>
            <a:endParaRPr lang="ru-RU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241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" y="31276"/>
            <a:ext cx="12056168" cy="682672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16000" y="905480"/>
            <a:ext cx="10642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prstClr val="black"/>
                </a:solidFill>
                <a:latin typeface="Calibri"/>
              </a:rPr>
              <a:t>1. Книга Почета «Золотые имена» (далее – книга) – школьная реликвия, почитается и бережно хранится в стенах МБОУ «СОШ №48» (далее – школа).</a:t>
            </a:r>
          </a:p>
          <a:p>
            <a:pPr lvl="0"/>
            <a:r>
              <a:rPr lang="ru-RU" sz="3600" b="1" dirty="0">
                <a:solidFill>
                  <a:prstClr val="black"/>
                </a:solidFill>
                <a:latin typeface="Calibri"/>
              </a:rPr>
              <a:t>2. Книга - это документ, в котором собирается и хранится информация о людях, внёсших вклад в дело становления, развития и процветания школы, в разное время работавших над формированием авторитета и престижа школы.</a:t>
            </a:r>
          </a:p>
        </p:txBody>
      </p:sp>
    </p:spTree>
    <p:extLst>
      <p:ext uri="{BB962C8B-B14F-4D97-AF65-F5344CB8AC3E}">
        <p14:creationId xmlns:p14="http://schemas.microsoft.com/office/powerpoint/2010/main" val="3349179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9" y="0"/>
            <a:ext cx="1211140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63600" y="202079"/>
            <a:ext cx="107315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>
                <a:solidFill>
                  <a:prstClr val="black"/>
                </a:solidFill>
                <a:latin typeface="Calibri"/>
              </a:rPr>
              <a:t>3. Книга учреждена по инициативе руководства школы.</a:t>
            </a:r>
          </a:p>
          <a:p>
            <a:pPr lvl="0"/>
            <a:r>
              <a:rPr lang="ru-RU" sz="4000" b="1" dirty="0">
                <a:solidFill>
                  <a:prstClr val="black"/>
                </a:solidFill>
                <a:latin typeface="Calibri"/>
              </a:rPr>
              <a:t>4. Предусматривается создание книги в виде бумажного варианта и в виде школьной веб-страницы на сайте школы.</a:t>
            </a:r>
          </a:p>
          <a:p>
            <a:pPr lvl="0"/>
            <a:r>
              <a:rPr lang="ru-RU" sz="4000" b="1" dirty="0">
                <a:solidFill>
                  <a:prstClr val="black"/>
                </a:solidFill>
                <a:latin typeface="Calibri"/>
              </a:rPr>
              <a:t>5. Решение о внесении сведений о педагогических работниках в книгу принимается на заседании педагогического совета и согласуется с профсоюзной организацией школы (не более 3-х человек).</a:t>
            </a:r>
          </a:p>
        </p:txBody>
      </p:sp>
    </p:spTree>
    <p:extLst>
      <p:ext uri="{BB962C8B-B14F-4D97-AF65-F5344CB8AC3E}">
        <p14:creationId xmlns:p14="http://schemas.microsoft.com/office/powerpoint/2010/main" val="3732787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" y="31277"/>
            <a:ext cx="12056168" cy="682672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54100" y="536407"/>
            <a:ext cx="104140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>
                <a:solidFill>
                  <a:prstClr val="black"/>
                </a:solidFill>
                <a:latin typeface="Calibri"/>
              </a:rPr>
              <a:t>Критерии:</a:t>
            </a:r>
          </a:p>
          <a:p>
            <a:pPr lvl="0"/>
            <a:r>
              <a:rPr lang="ru-RU" sz="4000" b="1" dirty="0">
                <a:solidFill>
                  <a:prstClr val="black"/>
                </a:solidFill>
                <a:latin typeface="Calibri"/>
              </a:rPr>
              <a:t>- особые заслуги в развитии и совершенствовании образовательных и воспитательных процессов в свете современных достижений науки, внедрение в образовательные и воспитательные процессы новых технологий, форм и методов обучения и воспитания;</a:t>
            </a:r>
          </a:p>
        </p:txBody>
      </p:sp>
    </p:spTree>
    <p:extLst>
      <p:ext uri="{BB962C8B-B14F-4D97-AF65-F5344CB8AC3E}">
        <p14:creationId xmlns:p14="http://schemas.microsoft.com/office/powerpoint/2010/main" val="3233821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1405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63002" y="491560"/>
            <a:ext cx="101854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>
                <a:solidFill>
                  <a:prstClr val="black"/>
                </a:solidFill>
                <a:latin typeface="Calibri"/>
              </a:rPr>
              <a:t> </a:t>
            </a:r>
            <a:r>
              <a:rPr lang="ru-RU" sz="4800" b="1" dirty="0">
                <a:solidFill>
                  <a:prstClr val="black"/>
                </a:solidFill>
                <a:latin typeface="Calibri"/>
              </a:rPr>
              <a:t>Критерии:</a:t>
            </a:r>
          </a:p>
          <a:p>
            <a:pPr lvl="0"/>
            <a:r>
              <a:rPr lang="ru-RU" sz="4000" b="1" dirty="0">
                <a:solidFill>
                  <a:prstClr val="black"/>
                </a:solidFill>
                <a:latin typeface="Calibri"/>
              </a:rPr>
              <a:t>- многолетний (25 лет и более стаж в стенах МБОУ «СОШ № 48»), в высокопрофессиональный и плодотворный труд по обучению и воспитанию молодежи, успехи в развитии творческой активности, трудолюбия, стремления к знаниям обучающихся;</a:t>
            </a:r>
          </a:p>
        </p:txBody>
      </p:sp>
    </p:spTree>
    <p:extLst>
      <p:ext uri="{BB962C8B-B14F-4D97-AF65-F5344CB8AC3E}">
        <p14:creationId xmlns:p14="http://schemas.microsoft.com/office/powerpoint/2010/main" val="1649577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18"/>
            <a:ext cx="12151700" cy="68808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03300" y="485607"/>
            <a:ext cx="104648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>
                <a:solidFill>
                  <a:prstClr val="black"/>
                </a:solidFill>
                <a:latin typeface="Calibri"/>
              </a:rPr>
              <a:t> </a:t>
            </a:r>
            <a:r>
              <a:rPr lang="ru-RU" sz="4800" b="1" dirty="0">
                <a:solidFill>
                  <a:prstClr val="black"/>
                </a:solidFill>
                <a:latin typeface="Calibri"/>
              </a:rPr>
              <a:t>Критерии:</a:t>
            </a:r>
          </a:p>
          <a:p>
            <a:pPr lvl="0"/>
            <a:r>
              <a:rPr lang="ru-RU" sz="4000" b="1" dirty="0">
                <a:solidFill>
                  <a:prstClr val="black"/>
                </a:solidFill>
                <a:latin typeface="Calibri"/>
              </a:rPr>
              <a:t>- педагоги, подготовившие победителей олимпиад, конкурсов, спортивных соревнований муниципального и регионального и федерального уровней;</a:t>
            </a:r>
          </a:p>
          <a:p>
            <a:pPr lvl="0"/>
            <a:r>
              <a:rPr lang="ru-RU" sz="4000" b="1" dirty="0">
                <a:solidFill>
                  <a:prstClr val="black"/>
                </a:solidFill>
                <a:latin typeface="Calibri"/>
              </a:rPr>
              <a:t>- победители профессиональных муниципальных, региональных и всероссийских конкурсов;</a:t>
            </a:r>
          </a:p>
        </p:txBody>
      </p:sp>
    </p:spTree>
    <p:extLst>
      <p:ext uri="{BB962C8B-B14F-4D97-AF65-F5344CB8AC3E}">
        <p14:creationId xmlns:p14="http://schemas.microsoft.com/office/powerpoint/2010/main" val="2506926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6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82700" y="748536"/>
            <a:ext cx="9880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>
                <a:solidFill>
                  <a:prstClr val="black"/>
                </a:solidFill>
                <a:latin typeface="Calibri"/>
              </a:rPr>
              <a:t>Критерии:</a:t>
            </a:r>
          </a:p>
          <a:p>
            <a:pPr lvl="0"/>
            <a:r>
              <a:rPr lang="ru-RU" sz="4000" b="1" dirty="0">
                <a:solidFill>
                  <a:prstClr val="black"/>
                </a:solidFill>
                <a:latin typeface="Calibri"/>
              </a:rPr>
              <a:t>-</a:t>
            </a:r>
            <a:r>
              <a:rPr lang="ru-RU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4000" b="1" dirty="0">
                <a:solidFill>
                  <a:prstClr val="black"/>
                </a:solidFill>
                <a:latin typeface="Calibri"/>
              </a:rPr>
              <a:t>педагоги, имеющие звание «Заслуженный учитель Российской Федерации», «Заслуженный деятель культуры РФ», «Почетный работник общего образования», правительственные награды.</a:t>
            </a:r>
          </a:p>
        </p:txBody>
      </p:sp>
    </p:spTree>
    <p:extLst>
      <p:ext uri="{BB962C8B-B14F-4D97-AF65-F5344CB8AC3E}">
        <p14:creationId xmlns:p14="http://schemas.microsoft.com/office/powerpoint/2010/main" val="528435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225</TotalTime>
  <Words>221</Words>
  <Application>Microsoft Office PowerPoint</Application>
  <PresentationFormat>Широкоэкранный</PresentationFormat>
  <Paragraphs>19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Gabriola</vt:lpstr>
      <vt:lpstr>Garamond</vt:lpstr>
      <vt:lpstr>Натуральные материалы</vt:lpstr>
      <vt:lpstr>Положение о книге «Золотых имён»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</cp:revision>
  <dcterms:created xsi:type="dcterms:W3CDTF">2022-09-30T11:16:16Z</dcterms:created>
  <dcterms:modified xsi:type="dcterms:W3CDTF">2022-12-12T11:10:29Z</dcterms:modified>
</cp:coreProperties>
</file>